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06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5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4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9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4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5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1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7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7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8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906C-D4C9-48B1-A42C-B746A386A516}" type="datetimeFigureOut">
              <a:rPr lang="en-US" smtClean="0"/>
              <a:t>9/24/2023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7376-C1ED-4796-B677-F676170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0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45673"/>
            <a:ext cx="9144000" cy="176429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5400" b="1" smtClean="0"/>
              <a:t>PERKEMBANGAN</a:t>
            </a:r>
            <a:br>
              <a:rPr lang="en-US" sz="5400" b="1" smtClean="0"/>
            </a:br>
            <a:r>
              <a:rPr lang="en-US" sz="5400" b="1" smtClean="0"/>
              <a:t> MANAJEMEN MUTU</a:t>
            </a:r>
            <a:endParaRPr lang="en-US" sz="54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02726"/>
            <a:ext cx="9144000" cy="755073"/>
          </a:xfrm>
        </p:spPr>
        <p:txBody>
          <a:bodyPr/>
          <a:lstStyle/>
          <a:p>
            <a:r>
              <a:rPr lang="en-US" smtClean="0"/>
              <a:t>DIAH PRAMESTARI, ST.,MT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5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TAHAP PERKEMBANGAN KONSEP MUTU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87670"/>
            <a:ext cx="5285509" cy="435133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marL="514350" indent="-514350" algn="just">
              <a:buAutoNum type="arabicPeriod"/>
            </a:pPr>
            <a:r>
              <a:rPr lang="en-US" sz="3200" err="1" smtClean="0"/>
              <a:t>Tahap</a:t>
            </a:r>
            <a:r>
              <a:rPr lang="en-US" sz="3200" smtClean="0"/>
              <a:t> </a:t>
            </a:r>
            <a:r>
              <a:rPr lang="en-US" sz="3200" err="1" smtClean="0"/>
              <a:t>Awal</a:t>
            </a:r>
            <a:r>
              <a:rPr lang="en-US" sz="3200" smtClean="0"/>
              <a:t> : Era </a:t>
            </a:r>
            <a:r>
              <a:rPr lang="en-US" sz="3200" err="1" smtClean="0"/>
              <a:t>tanpa</a:t>
            </a:r>
            <a:r>
              <a:rPr lang="en-US" sz="3200" smtClean="0"/>
              <a:t> </a:t>
            </a:r>
            <a:r>
              <a:rPr lang="en-US" sz="3200" err="1" smtClean="0"/>
              <a:t>Mutu</a:t>
            </a:r>
            <a:endParaRPr lang="en-US" sz="3200" smtClean="0"/>
          </a:p>
          <a:p>
            <a:pPr marL="514350" indent="-514350" algn="just">
              <a:buAutoNum type="arabicPeriod"/>
            </a:pPr>
            <a:r>
              <a:rPr lang="en-US" sz="3200" err="1" smtClean="0"/>
              <a:t>Tahap</a:t>
            </a:r>
            <a:r>
              <a:rPr lang="en-US" sz="3200" smtClean="0"/>
              <a:t> </a:t>
            </a:r>
            <a:r>
              <a:rPr lang="en-US" sz="3200" err="1" smtClean="0"/>
              <a:t>Kedua</a:t>
            </a:r>
            <a:r>
              <a:rPr lang="en-US" sz="3200" smtClean="0"/>
              <a:t> : Era </a:t>
            </a:r>
            <a:r>
              <a:rPr lang="en-US" sz="3200" err="1" smtClean="0"/>
              <a:t>Inspeksi</a:t>
            </a:r>
            <a:endParaRPr lang="en-US" sz="3200" smtClean="0"/>
          </a:p>
          <a:p>
            <a:pPr marL="514350" indent="-514350" algn="just">
              <a:buAutoNum type="arabicPeriod"/>
            </a:pPr>
            <a:r>
              <a:rPr lang="en-US" sz="3200" err="1" smtClean="0"/>
              <a:t>Tahap</a:t>
            </a:r>
            <a:r>
              <a:rPr lang="en-US" sz="3200" smtClean="0"/>
              <a:t> </a:t>
            </a:r>
            <a:r>
              <a:rPr lang="en-US" sz="3200" err="1" smtClean="0"/>
              <a:t>Ketiga</a:t>
            </a:r>
            <a:r>
              <a:rPr lang="en-US" sz="3200" smtClean="0"/>
              <a:t> : Era Statistical Quality Control</a:t>
            </a:r>
          </a:p>
          <a:p>
            <a:pPr marL="514350" indent="-514350" algn="just">
              <a:buAutoNum type="arabicPeriod"/>
            </a:pPr>
            <a:r>
              <a:rPr lang="en-US" sz="3200" err="1" smtClean="0"/>
              <a:t>Tahap</a:t>
            </a:r>
            <a:r>
              <a:rPr lang="en-US" sz="3200" smtClean="0"/>
              <a:t> </a:t>
            </a:r>
            <a:r>
              <a:rPr lang="en-US" sz="3200" err="1" smtClean="0"/>
              <a:t>Keempat</a:t>
            </a:r>
            <a:r>
              <a:rPr lang="en-US" sz="3200" smtClean="0"/>
              <a:t> : Era Quality Assurance</a:t>
            </a:r>
          </a:p>
          <a:p>
            <a:pPr marL="514350" indent="-514350" algn="just">
              <a:buAutoNum type="arabicPeriod"/>
            </a:pPr>
            <a:r>
              <a:rPr lang="en-US" sz="3200" err="1" smtClean="0"/>
              <a:t>Tahap</a:t>
            </a:r>
            <a:r>
              <a:rPr lang="en-US" sz="3200" smtClean="0"/>
              <a:t> </a:t>
            </a:r>
            <a:r>
              <a:rPr lang="en-US" sz="3200" err="1" smtClean="0"/>
              <a:t>Kelima</a:t>
            </a:r>
            <a:r>
              <a:rPr lang="en-US" sz="3200" smtClean="0"/>
              <a:t> : Era Strategic Quality Management/ Total Quality Management</a:t>
            </a:r>
            <a:endParaRPr lang="en-US" sz="320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709" y="2324095"/>
            <a:ext cx="5628571" cy="2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ERA TANPA MUTU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mtClean="0"/>
              <a:t>Era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dimulai</a:t>
            </a:r>
            <a:r>
              <a:rPr lang="en-US" smtClean="0"/>
              <a:t> </a:t>
            </a:r>
            <a:r>
              <a:rPr lang="en-US" err="1" smtClean="0"/>
              <a:t>sebelum</a:t>
            </a:r>
            <a:r>
              <a:rPr lang="en-US" smtClean="0"/>
              <a:t> </a:t>
            </a:r>
            <a:r>
              <a:rPr lang="en-US" err="1" smtClean="0"/>
              <a:t>tahun</a:t>
            </a:r>
            <a:r>
              <a:rPr lang="en-US" smtClean="0"/>
              <a:t> 1920</a:t>
            </a:r>
          </a:p>
          <a:p>
            <a:r>
              <a:rPr lang="en-US" err="1" smtClean="0"/>
              <a:t>Produk</a:t>
            </a:r>
            <a:r>
              <a:rPr lang="en-US" smtClean="0"/>
              <a:t> yang </a:t>
            </a:r>
            <a:r>
              <a:rPr lang="en-US" err="1" smtClean="0"/>
              <a:t>dibuat</a:t>
            </a:r>
            <a:r>
              <a:rPr lang="en-US" smtClean="0"/>
              <a:t> </a:t>
            </a:r>
            <a:r>
              <a:rPr lang="en-US" err="1" smtClean="0"/>
              <a:t>tidak</a:t>
            </a:r>
            <a:r>
              <a:rPr lang="en-US" smtClean="0"/>
              <a:t> </a:t>
            </a:r>
            <a:r>
              <a:rPr lang="en-US" err="1" smtClean="0"/>
              <a:t>memperhatikan</a:t>
            </a:r>
            <a:r>
              <a:rPr lang="en-US" smtClean="0"/>
              <a:t> </a:t>
            </a:r>
            <a:r>
              <a:rPr lang="en-US" err="1" smtClean="0"/>
              <a:t>mutu</a:t>
            </a:r>
            <a:endParaRPr lang="en-US"/>
          </a:p>
          <a:p>
            <a:r>
              <a:rPr lang="en-US" err="1" smtClean="0"/>
              <a:t>Belum</a:t>
            </a:r>
            <a:r>
              <a:rPr lang="en-US" smtClean="0"/>
              <a:t> </a:t>
            </a:r>
            <a:r>
              <a:rPr lang="en-US" err="1" smtClean="0"/>
              <a:t>ada</a:t>
            </a:r>
            <a:r>
              <a:rPr lang="en-US" smtClean="0"/>
              <a:t> </a:t>
            </a:r>
            <a:r>
              <a:rPr lang="en-US" err="1" smtClean="0"/>
              <a:t>persaingan</a:t>
            </a:r>
            <a:r>
              <a:rPr lang="en-US" smtClean="0"/>
              <a:t>, </a:t>
            </a:r>
            <a:r>
              <a:rPr lang="en-US" err="1" smtClean="0"/>
              <a:t>terjadi</a:t>
            </a:r>
            <a:r>
              <a:rPr lang="en-US" smtClean="0"/>
              <a:t> </a:t>
            </a:r>
            <a:r>
              <a:rPr lang="en-US" err="1" smtClean="0"/>
              <a:t>monopoli</a:t>
            </a:r>
            <a:r>
              <a:rPr lang="en-US" smtClean="0"/>
              <a:t> </a:t>
            </a:r>
            <a:r>
              <a:rPr lang="en-US" err="1" smtClean="0"/>
              <a:t>perdagangan</a:t>
            </a:r>
            <a:endParaRPr lang="en-US" smtClean="0"/>
          </a:p>
          <a:p>
            <a:r>
              <a:rPr lang="en-US" err="1" smtClean="0"/>
              <a:t>Konsumen</a:t>
            </a:r>
            <a:r>
              <a:rPr lang="en-US" smtClean="0"/>
              <a:t> </a:t>
            </a:r>
            <a:r>
              <a:rPr lang="en-US" err="1" smtClean="0"/>
              <a:t>tidak</a:t>
            </a:r>
            <a:r>
              <a:rPr lang="en-US" smtClean="0"/>
              <a:t> </a:t>
            </a:r>
            <a:r>
              <a:rPr lang="en-US" err="1" smtClean="0"/>
              <a:t>punya</a:t>
            </a:r>
            <a:r>
              <a:rPr lang="en-US" smtClean="0"/>
              <a:t> </a:t>
            </a:r>
            <a:r>
              <a:rPr lang="en-US" err="1" smtClean="0"/>
              <a:t>pilihan</a:t>
            </a:r>
            <a:r>
              <a:rPr lang="en-US" smtClean="0"/>
              <a:t>, </a:t>
            </a:r>
            <a:r>
              <a:rPr lang="en-US" err="1" smtClean="0"/>
              <a:t>tidak</a:t>
            </a:r>
            <a:r>
              <a:rPr lang="en-US" smtClean="0"/>
              <a:t> </a:t>
            </a:r>
            <a:r>
              <a:rPr lang="en-US" err="1" smtClean="0"/>
              <a:t>bisa</a:t>
            </a:r>
            <a:r>
              <a:rPr lang="en-US" smtClean="0"/>
              <a:t> </a:t>
            </a:r>
            <a:r>
              <a:rPr lang="en-US" err="1" smtClean="0"/>
              <a:t>menuntut</a:t>
            </a:r>
            <a:r>
              <a:rPr lang="en-US" smtClean="0"/>
              <a:t> </a:t>
            </a:r>
            <a:r>
              <a:rPr lang="en-US" err="1" smtClean="0"/>
              <a:t>akan</a:t>
            </a:r>
            <a:r>
              <a:rPr lang="en-US" smtClean="0"/>
              <a:t> </a:t>
            </a:r>
            <a:r>
              <a:rPr lang="en-US" err="1" smtClean="0"/>
              <a:t>adanya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layanan</a:t>
            </a:r>
            <a:endParaRPr lang="en-US"/>
          </a:p>
          <a:p>
            <a:r>
              <a:rPr lang="en-US" err="1" smtClean="0"/>
              <a:t>Fokus</a:t>
            </a:r>
            <a:r>
              <a:rPr lang="en-US" smtClean="0"/>
              <a:t> </a:t>
            </a:r>
            <a:r>
              <a:rPr lang="en-US" err="1" smtClean="0"/>
              <a:t>terhadap</a:t>
            </a:r>
            <a:r>
              <a:rPr lang="en-US" smtClean="0"/>
              <a:t> </a:t>
            </a:r>
            <a:r>
              <a:rPr lang="en-US" err="1" smtClean="0"/>
              <a:t>pemenuhan</a:t>
            </a:r>
            <a:r>
              <a:rPr lang="en-US" smtClean="0"/>
              <a:t> </a:t>
            </a:r>
            <a:r>
              <a:rPr lang="en-US" err="1" smtClean="0"/>
              <a:t>kebutuhan</a:t>
            </a:r>
            <a:r>
              <a:rPr lang="en-US" smtClean="0"/>
              <a:t> </a:t>
            </a:r>
            <a:r>
              <a:rPr lang="en-US" err="1" smtClean="0"/>
              <a:t>konsumen</a:t>
            </a:r>
            <a:endParaRPr lang="en-US" smtClean="0"/>
          </a:p>
          <a:p>
            <a:r>
              <a:rPr lang="en-US" err="1" smtClean="0"/>
              <a:t>Contoh</a:t>
            </a:r>
            <a:r>
              <a:rPr lang="en-US" smtClean="0"/>
              <a:t> :</a:t>
            </a:r>
          </a:p>
          <a:p>
            <a:pPr lvl="1"/>
            <a:r>
              <a:rPr lang="en-US" err="1" smtClean="0"/>
              <a:t>Pengadaan</a:t>
            </a:r>
            <a:r>
              <a:rPr lang="en-US" smtClean="0"/>
              <a:t> </a:t>
            </a:r>
            <a:r>
              <a:rPr lang="en-US" err="1" smtClean="0"/>
              <a:t>listrik</a:t>
            </a:r>
            <a:r>
              <a:rPr lang="en-US" smtClean="0"/>
              <a:t> </a:t>
            </a:r>
            <a:r>
              <a:rPr lang="en-US" err="1" smtClean="0"/>
              <a:t>masih</a:t>
            </a:r>
            <a:r>
              <a:rPr lang="en-US" smtClean="0"/>
              <a:t> </a:t>
            </a:r>
            <a:r>
              <a:rPr lang="en-US" err="1" smtClean="0"/>
              <a:t>dikuasai</a:t>
            </a:r>
            <a:r>
              <a:rPr lang="en-US" smtClean="0"/>
              <a:t> </a:t>
            </a:r>
            <a:r>
              <a:rPr lang="en-US" err="1" smtClean="0"/>
              <a:t>oleh</a:t>
            </a:r>
            <a:r>
              <a:rPr lang="en-US" smtClean="0"/>
              <a:t> PLN </a:t>
            </a:r>
            <a:r>
              <a:rPr lang="en-US" err="1" smtClean="0"/>
              <a:t>sampai</a:t>
            </a:r>
            <a:r>
              <a:rPr lang="en-US" smtClean="0"/>
              <a:t> </a:t>
            </a:r>
            <a:r>
              <a:rPr lang="en-US" err="1" smtClean="0"/>
              <a:t>sekarang</a:t>
            </a:r>
            <a:endParaRPr lang="en-US" smtClean="0"/>
          </a:p>
          <a:p>
            <a:pPr lvl="1"/>
            <a:r>
              <a:rPr lang="en-US" smtClean="0"/>
              <a:t>Telkom (</a:t>
            </a:r>
            <a:r>
              <a:rPr lang="en-US" err="1" smtClean="0"/>
              <a:t>dahulu</a:t>
            </a:r>
            <a:r>
              <a:rPr lang="en-US" smtClean="0"/>
              <a:t>) </a:t>
            </a:r>
            <a:r>
              <a:rPr lang="en-US" err="1" smtClean="0"/>
              <a:t>merupakan</a:t>
            </a:r>
            <a:r>
              <a:rPr lang="en-US" smtClean="0"/>
              <a:t> </a:t>
            </a:r>
            <a:r>
              <a:rPr lang="en-US" err="1" smtClean="0"/>
              <a:t>satu-satunya</a:t>
            </a:r>
            <a:r>
              <a:rPr lang="en-US" smtClean="0"/>
              <a:t> operator </a:t>
            </a:r>
            <a:r>
              <a:rPr lang="en-US" err="1" smtClean="0"/>
              <a:t>telepon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ERA INSPEKSI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err="1" smtClean="0"/>
              <a:t>Pada</a:t>
            </a:r>
            <a:r>
              <a:rPr lang="en-US" smtClean="0"/>
              <a:t> era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mulai</a:t>
            </a:r>
            <a:r>
              <a:rPr lang="en-US" smtClean="0"/>
              <a:t> </a:t>
            </a:r>
            <a:r>
              <a:rPr lang="en-US" err="1" smtClean="0"/>
              <a:t>terjadi</a:t>
            </a:r>
            <a:r>
              <a:rPr lang="en-US" smtClean="0"/>
              <a:t> </a:t>
            </a:r>
            <a:r>
              <a:rPr lang="en-US" err="1" smtClean="0"/>
              <a:t>persaingan</a:t>
            </a:r>
            <a:r>
              <a:rPr lang="en-US" smtClean="0"/>
              <a:t> </a:t>
            </a:r>
            <a:r>
              <a:rPr lang="en-US" err="1" smtClean="0"/>
              <a:t>antar</a:t>
            </a:r>
            <a:r>
              <a:rPr lang="en-US" smtClean="0"/>
              <a:t> </a:t>
            </a:r>
            <a:r>
              <a:rPr lang="en-US" err="1" smtClean="0"/>
              <a:t>produsen</a:t>
            </a:r>
            <a:endParaRPr lang="en-US" smtClean="0"/>
          </a:p>
          <a:p>
            <a:r>
              <a:rPr lang="en-US" err="1" smtClean="0"/>
              <a:t>Pemilahan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akhir</a:t>
            </a:r>
            <a:r>
              <a:rPr lang="en-US" smtClean="0"/>
              <a:t> </a:t>
            </a:r>
            <a:r>
              <a:rPr lang="en-US" err="1" smtClean="0"/>
              <a:t>dilakukan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inspeksi</a:t>
            </a:r>
            <a:r>
              <a:rPr lang="en-US" smtClean="0"/>
              <a:t> </a:t>
            </a:r>
            <a:r>
              <a:rPr lang="en-US" err="1" smtClean="0"/>
              <a:t>sebelum</a:t>
            </a:r>
            <a:r>
              <a:rPr lang="en-US" smtClean="0"/>
              <a:t> </a:t>
            </a:r>
            <a:r>
              <a:rPr lang="en-US" err="1" smtClean="0"/>
              <a:t>dijual</a:t>
            </a:r>
            <a:r>
              <a:rPr lang="en-US" smtClean="0"/>
              <a:t> </a:t>
            </a:r>
            <a:r>
              <a:rPr lang="en-US" err="1" smtClean="0"/>
              <a:t>ke</a:t>
            </a:r>
            <a:r>
              <a:rPr lang="en-US" smtClean="0"/>
              <a:t> </a:t>
            </a:r>
            <a:r>
              <a:rPr lang="en-US" err="1" smtClean="0"/>
              <a:t>konsumen</a:t>
            </a:r>
            <a:endParaRPr lang="en-US" smtClean="0"/>
          </a:p>
          <a:p>
            <a:r>
              <a:rPr lang="en-US" err="1" smtClean="0"/>
              <a:t>Inspeksi</a:t>
            </a:r>
            <a:r>
              <a:rPr lang="en-US" smtClean="0"/>
              <a:t> </a:t>
            </a:r>
            <a:r>
              <a:rPr lang="en-US" err="1" smtClean="0"/>
              <a:t>dilakukan</a:t>
            </a:r>
            <a:r>
              <a:rPr lang="en-US" smtClean="0"/>
              <a:t> </a:t>
            </a:r>
            <a:r>
              <a:rPr lang="en-US" err="1" smtClean="0"/>
              <a:t>hanya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melihat</a:t>
            </a:r>
            <a:r>
              <a:rPr lang="en-US" smtClean="0"/>
              <a:t> </a:t>
            </a:r>
            <a:r>
              <a:rPr lang="en-US" err="1" smtClean="0"/>
              <a:t>bentuk</a:t>
            </a:r>
            <a:r>
              <a:rPr lang="en-US" smtClean="0"/>
              <a:t> </a:t>
            </a:r>
            <a:r>
              <a:rPr lang="en-US" err="1" smtClean="0"/>
              <a:t>fisik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endParaRPr lang="en-US" smtClean="0"/>
          </a:p>
          <a:p>
            <a:r>
              <a:rPr lang="en-US" err="1" smtClean="0"/>
              <a:t>Tanggung</a:t>
            </a:r>
            <a:r>
              <a:rPr lang="en-US" smtClean="0"/>
              <a:t> </a:t>
            </a:r>
            <a:r>
              <a:rPr lang="en-US" err="1" smtClean="0"/>
              <a:t>jawab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berada</a:t>
            </a:r>
            <a:r>
              <a:rPr lang="en-US" smtClean="0"/>
              <a:t> </a:t>
            </a:r>
            <a:r>
              <a:rPr lang="en-US" err="1" smtClean="0"/>
              <a:t>sepenuhnya</a:t>
            </a:r>
            <a:r>
              <a:rPr lang="en-US" smtClean="0"/>
              <a:t> </a:t>
            </a:r>
            <a:r>
              <a:rPr lang="en-US" err="1" smtClean="0"/>
              <a:t>pada</a:t>
            </a:r>
            <a:r>
              <a:rPr lang="en-US" smtClean="0"/>
              <a:t> </a:t>
            </a:r>
            <a:r>
              <a:rPr lang="en-US" err="1" smtClean="0"/>
              <a:t>departemen</a:t>
            </a:r>
            <a:r>
              <a:rPr lang="en-US" smtClean="0"/>
              <a:t> Quality Control (QC)</a:t>
            </a:r>
          </a:p>
          <a:p>
            <a:r>
              <a:rPr lang="en-US" err="1" smtClean="0"/>
              <a:t>Biaya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membengkak</a:t>
            </a:r>
            <a:r>
              <a:rPr lang="en-US" smtClean="0"/>
              <a:t>, </a:t>
            </a:r>
            <a:r>
              <a:rPr lang="en-US" err="1" smtClean="0"/>
              <a:t>karena</a:t>
            </a:r>
            <a:r>
              <a:rPr lang="en-US" smtClean="0"/>
              <a:t> </a:t>
            </a:r>
            <a:r>
              <a:rPr lang="en-US" err="1" smtClean="0"/>
              <a:t>keputusan</a:t>
            </a:r>
            <a:r>
              <a:rPr lang="en-US" smtClean="0"/>
              <a:t> </a:t>
            </a:r>
            <a:r>
              <a:rPr lang="en-US" err="1" smtClean="0"/>
              <a:t>akan</a:t>
            </a:r>
            <a:r>
              <a:rPr lang="en-US" smtClean="0"/>
              <a:t> </a:t>
            </a:r>
            <a:r>
              <a:rPr lang="en-US" err="1" smtClean="0"/>
              <a:t>cacat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hanya</a:t>
            </a:r>
            <a:r>
              <a:rPr lang="en-US" smtClean="0"/>
              <a:t> </a:t>
            </a:r>
            <a:r>
              <a:rPr lang="en-US" err="1" smtClean="0"/>
              <a:t>berada</a:t>
            </a:r>
            <a:r>
              <a:rPr lang="en-US" smtClean="0"/>
              <a:t> </a:t>
            </a:r>
            <a:r>
              <a:rPr lang="en-US" err="1" smtClean="0"/>
              <a:t>pada</a:t>
            </a:r>
            <a:r>
              <a:rPr lang="en-US" smtClean="0"/>
              <a:t> QC, </a:t>
            </a:r>
            <a:r>
              <a:rPr lang="en-US" err="1" smtClean="0"/>
              <a:t>seharusnya</a:t>
            </a:r>
            <a:r>
              <a:rPr lang="en-US" smtClean="0"/>
              <a:t> proses </a:t>
            </a:r>
            <a:r>
              <a:rPr lang="en-US" err="1" smtClean="0"/>
              <a:t>dapat</a:t>
            </a:r>
            <a:r>
              <a:rPr lang="en-US" smtClean="0"/>
              <a:t> </a:t>
            </a:r>
            <a:r>
              <a:rPr lang="en-US" err="1" smtClean="0"/>
              <a:t>dihentikan</a:t>
            </a:r>
            <a:r>
              <a:rPr lang="en-US" smtClean="0"/>
              <a:t> </a:t>
            </a:r>
            <a:r>
              <a:rPr lang="en-US" err="1" smtClean="0"/>
              <a:t>apabila</a:t>
            </a:r>
            <a:r>
              <a:rPr lang="en-US" smtClean="0"/>
              <a:t> </a:t>
            </a:r>
            <a:r>
              <a:rPr lang="en-US" err="1" smtClean="0"/>
              <a:t>terjadi</a:t>
            </a:r>
            <a:r>
              <a:rPr lang="en-US" smtClean="0"/>
              <a:t> </a:t>
            </a:r>
            <a:r>
              <a:rPr lang="en-US" err="1" smtClean="0"/>
              <a:t>cacat</a:t>
            </a:r>
            <a:r>
              <a:rPr lang="en-US" smtClean="0"/>
              <a:t> di </a:t>
            </a:r>
            <a:r>
              <a:rPr lang="en-US" err="1" smtClean="0"/>
              <a:t>suatu</a:t>
            </a:r>
            <a:r>
              <a:rPr lang="en-US" smtClean="0"/>
              <a:t> </a:t>
            </a:r>
            <a:r>
              <a:rPr lang="en-US" err="1" smtClean="0"/>
              <a:t>departemen</a:t>
            </a:r>
            <a:r>
              <a:rPr lang="en-US" smtClean="0"/>
              <a:t> </a:t>
            </a:r>
            <a:r>
              <a:rPr lang="en-US" err="1" smtClean="0"/>
              <a:t>sebelum</a:t>
            </a:r>
            <a:r>
              <a:rPr lang="en-US" smtClean="0"/>
              <a:t> </a:t>
            </a:r>
            <a:r>
              <a:rPr lang="en-US" err="1" smtClean="0"/>
              <a:t>sampai</a:t>
            </a:r>
            <a:r>
              <a:rPr lang="en-US" smtClean="0"/>
              <a:t> di QC</a:t>
            </a:r>
          </a:p>
          <a:p>
            <a:r>
              <a:rPr lang="en-US" err="1" smtClean="0"/>
              <a:t>Kualitas</a:t>
            </a:r>
            <a:r>
              <a:rPr lang="en-US" smtClean="0"/>
              <a:t> proses </a:t>
            </a:r>
            <a:r>
              <a:rPr lang="en-US" err="1" smtClean="0"/>
              <a:t>dan</a:t>
            </a:r>
            <a:r>
              <a:rPr lang="en-US" smtClean="0"/>
              <a:t> system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merealisasi</a:t>
            </a:r>
            <a:r>
              <a:rPr lang="en-US" err="1" smtClean="0"/>
              <a:t>kan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belum</a:t>
            </a:r>
            <a:r>
              <a:rPr lang="en-US" smtClean="0"/>
              <a:t> </a:t>
            </a:r>
            <a:r>
              <a:rPr lang="en-US" err="1" smtClean="0"/>
              <a:t>menjadi</a:t>
            </a:r>
            <a:r>
              <a:rPr lang="en-US" smtClean="0"/>
              <a:t> </a:t>
            </a:r>
            <a:r>
              <a:rPr lang="en-US" err="1" smtClean="0"/>
              <a:t>perhatian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ERA STATISTICAL QUALITY CONTROL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err="1" smtClean="0"/>
              <a:t>Dikenal</a:t>
            </a:r>
            <a:r>
              <a:rPr lang="en-US" smtClean="0"/>
              <a:t> juga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Pengendalian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secara</a:t>
            </a:r>
            <a:r>
              <a:rPr lang="en-US" smtClean="0"/>
              <a:t> </a:t>
            </a:r>
            <a:r>
              <a:rPr lang="en-US" err="1" smtClean="0"/>
              <a:t>Statistik</a:t>
            </a:r>
            <a:endParaRPr lang="en-US" smtClean="0"/>
          </a:p>
          <a:p>
            <a:r>
              <a:rPr lang="en-US" smtClean="0"/>
              <a:t>Era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dimulai</a:t>
            </a:r>
            <a:r>
              <a:rPr lang="en-US" smtClean="0"/>
              <a:t> </a:t>
            </a:r>
            <a:r>
              <a:rPr lang="en-US" err="1" smtClean="0"/>
              <a:t>tahun</a:t>
            </a:r>
            <a:r>
              <a:rPr lang="en-US" smtClean="0"/>
              <a:t> 1930 </a:t>
            </a:r>
            <a:r>
              <a:rPr lang="en-US" err="1" smtClean="0"/>
              <a:t>oleh</a:t>
            </a:r>
            <a:r>
              <a:rPr lang="en-US" smtClean="0"/>
              <a:t> Walter </a:t>
            </a:r>
            <a:r>
              <a:rPr lang="en-US" err="1" smtClean="0"/>
              <a:t>Shewart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Bell Telephone Laboratories</a:t>
            </a:r>
          </a:p>
          <a:p>
            <a:r>
              <a:rPr lang="en-US" err="1" smtClean="0"/>
              <a:t>Departemen</a:t>
            </a:r>
            <a:r>
              <a:rPr lang="en-US" smtClean="0"/>
              <a:t> </a:t>
            </a:r>
            <a:r>
              <a:rPr lang="en-US" err="1" smtClean="0"/>
              <a:t>Inspeksi</a:t>
            </a:r>
            <a:r>
              <a:rPr lang="en-US" smtClean="0"/>
              <a:t> </a:t>
            </a:r>
            <a:r>
              <a:rPr lang="en-US" err="1" smtClean="0"/>
              <a:t>dilengkapi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alat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metode</a:t>
            </a:r>
            <a:r>
              <a:rPr lang="en-US" smtClean="0"/>
              <a:t> </a:t>
            </a:r>
            <a:r>
              <a:rPr lang="en-US" err="1" smtClean="0"/>
              <a:t>statisti</a:t>
            </a:r>
            <a:r>
              <a:rPr lang="en-US" err="1"/>
              <a:t>k</a:t>
            </a:r>
            <a:r>
              <a:rPr lang="en-US" smtClean="0"/>
              <a:t>,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mendeteksi</a:t>
            </a:r>
            <a:r>
              <a:rPr lang="en-US" smtClean="0"/>
              <a:t> </a:t>
            </a:r>
            <a:r>
              <a:rPr lang="en-US" err="1" smtClean="0"/>
              <a:t>penyimpangan</a:t>
            </a:r>
            <a:r>
              <a:rPr lang="en-US" smtClean="0"/>
              <a:t> yang </a:t>
            </a:r>
            <a:r>
              <a:rPr lang="en-US" err="1" smtClean="0"/>
              <a:t>terjadi</a:t>
            </a:r>
            <a:r>
              <a:rPr lang="en-US" smtClean="0"/>
              <a:t> </a:t>
            </a:r>
            <a:r>
              <a:rPr lang="en-US" err="1" smtClean="0"/>
              <a:t>pada</a:t>
            </a:r>
            <a:r>
              <a:rPr lang="en-US" smtClean="0"/>
              <a:t> </a:t>
            </a:r>
            <a:r>
              <a:rPr lang="en-US" err="1" smtClean="0"/>
              <a:t>departemen</a:t>
            </a:r>
            <a:r>
              <a:rPr lang="en-US" smtClean="0"/>
              <a:t> </a:t>
            </a:r>
            <a:r>
              <a:rPr lang="en-US" err="1" smtClean="0"/>
              <a:t>produksi</a:t>
            </a:r>
            <a:endParaRPr lang="en-US" smtClean="0"/>
          </a:p>
          <a:p>
            <a:r>
              <a:rPr lang="en-US" smtClean="0"/>
              <a:t>Data </a:t>
            </a:r>
            <a:r>
              <a:rPr lang="en-US" err="1" smtClean="0"/>
              <a:t>hasil</a:t>
            </a:r>
            <a:r>
              <a:rPr lang="en-US" smtClean="0"/>
              <a:t> </a:t>
            </a:r>
            <a:r>
              <a:rPr lang="en-US" err="1" smtClean="0"/>
              <a:t>penyimpangan</a:t>
            </a:r>
            <a:r>
              <a:rPr lang="en-US" smtClean="0"/>
              <a:t> </a:t>
            </a:r>
            <a:r>
              <a:rPr lang="en-US" err="1" smtClean="0"/>
              <a:t>digunakan</a:t>
            </a:r>
            <a:r>
              <a:rPr lang="en-US" smtClean="0"/>
              <a:t> </a:t>
            </a:r>
            <a:r>
              <a:rPr lang="en-US" err="1" smtClean="0"/>
              <a:t>oleh</a:t>
            </a:r>
            <a:r>
              <a:rPr lang="en-US" smtClean="0"/>
              <a:t> </a:t>
            </a:r>
            <a:r>
              <a:rPr lang="en-US" err="1"/>
              <a:t>d</a:t>
            </a:r>
            <a:r>
              <a:rPr lang="en-US" err="1" smtClean="0"/>
              <a:t>epartemen</a:t>
            </a:r>
            <a:r>
              <a:rPr lang="en-US" smtClean="0"/>
              <a:t> </a:t>
            </a:r>
            <a:r>
              <a:rPr lang="en-US" err="1" smtClean="0"/>
              <a:t>produksi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melakukan</a:t>
            </a:r>
            <a:r>
              <a:rPr lang="en-US" smtClean="0"/>
              <a:t> </a:t>
            </a:r>
            <a:r>
              <a:rPr lang="en-US" err="1" smtClean="0"/>
              <a:t>perbaikan</a:t>
            </a:r>
            <a:r>
              <a:rPr lang="en-US" smtClean="0"/>
              <a:t> </a:t>
            </a:r>
            <a:r>
              <a:rPr lang="en-US" err="1" smtClean="0"/>
              <a:t>sistem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proses</a:t>
            </a:r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7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ERA QUALITY ASSURANCE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3079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mtClean="0"/>
              <a:t>Era </a:t>
            </a:r>
            <a:r>
              <a:rPr lang="en-US" err="1" smtClean="0"/>
              <a:t>mulai</a:t>
            </a:r>
            <a:r>
              <a:rPr lang="en-US" smtClean="0"/>
              <a:t> </a:t>
            </a:r>
            <a:r>
              <a:rPr lang="en-US" err="1" smtClean="0"/>
              <a:t>berkembang</a:t>
            </a:r>
            <a:r>
              <a:rPr lang="en-US" smtClean="0"/>
              <a:t> </a:t>
            </a:r>
            <a:r>
              <a:rPr lang="en-US" err="1" smtClean="0"/>
              <a:t>tahun</a:t>
            </a:r>
            <a:r>
              <a:rPr lang="en-US" smtClean="0"/>
              <a:t> 1950 an</a:t>
            </a:r>
          </a:p>
          <a:p>
            <a:r>
              <a:rPr lang="en-US" err="1" smtClean="0"/>
              <a:t>Dikenalnya</a:t>
            </a:r>
            <a:r>
              <a:rPr lang="en-US" smtClean="0"/>
              <a:t> </a:t>
            </a:r>
            <a:r>
              <a:rPr lang="en-US" err="1" smtClean="0"/>
              <a:t>konsep</a:t>
            </a:r>
            <a:r>
              <a:rPr lang="en-US" smtClean="0"/>
              <a:t> Total Quality Control (TQC), </a:t>
            </a:r>
            <a:r>
              <a:rPr lang="en-US" err="1" smtClean="0"/>
              <a:t>dipernalkan</a:t>
            </a:r>
            <a:r>
              <a:rPr lang="en-US" smtClean="0"/>
              <a:t> </a:t>
            </a:r>
            <a:r>
              <a:rPr lang="en-US" err="1" smtClean="0"/>
              <a:t>oleh</a:t>
            </a:r>
            <a:r>
              <a:rPr lang="en-US" smtClean="0"/>
              <a:t> Armand </a:t>
            </a:r>
            <a:r>
              <a:rPr lang="en-US" err="1" smtClean="0"/>
              <a:t>Feigenbaum</a:t>
            </a:r>
            <a:endParaRPr lang="en-US" smtClean="0"/>
          </a:p>
          <a:p>
            <a:r>
              <a:rPr lang="en-US" err="1" smtClean="0"/>
              <a:t>Manajemen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dilakukan</a:t>
            </a:r>
            <a:r>
              <a:rPr lang="en-US" smtClean="0"/>
              <a:t> </a:t>
            </a:r>
            <a:r>
              <a:rPr lang="en-US" err="1" smtClean="0"/>
              <a:t>tidak</a:t>
            </a:r>
            <a:r>
              <a:rPr lang="en-US" smtClean="0"/>
              <a:t> </a:t>
            </a:r>
            <a:r>
              <a:rPr lang="en-US" err="1" smtClean="0"/>
              <a:t>hanya</a:t>
            </a:r>
            <a:r>
              <a:rPr lang="en-US" smtClean="0"/>
              <a:t> </a:t>
            </a:r>
            <a:r>
              <a:rPr lang="en-US" err="1" smtClean="0"/>
              <a:t>pada</a:t>
            </a:r>
            <a:r>
              <a:rPr lang="en-US" smtClean="0"/>
              <a:t> </a:t>
            </a:r>
            <a:r>
              <a:rPr lang="en-US" err="1" smtClean="0"/>
              <a:t>tahap</a:t>
            </a:r>
            <a:r>
              <a:rPr lang="en-US" smtClean="0"/>
              <a:t> </a:t>
            </a:r>
            <a:r>
              <a:rPr lang="en-US" err="1" smtClean="0"/>
              <a:t>produksi</a:t>
            </a:r>
            <a:r>
              <a:rPr lang="en-US" smtClean="0"/>
              <a:t>, </a:t>
            </a:r>
            <a:r>
              <a:rPr lang="en-US" err="1" smtClean="0"/>
              <a:t>namun</a:t>
            </a:r>
            <a:r>
              <a:rPr lang="en-US" smtClean="0"/>
              <a:t> </a:t>
            </a:r>
            <a:r>
              <a:rPr lang="en-US" err="1" smtClean="0"/>
              <a:t>telah</a:t>
            </a:r>
            <a:r>
              <a:rPr lang="en-US" smtClean="0"/>
              <a:t> </a:t>
            </a:r>
            <a:r>
              <a:rPr lang="en-US" err="1" smtClean="0"/>
              <a:t>dilakukan</a:t>
            </a:r>
            <a:r>
              <a:rPr lang="en-US" smtClean="0"/>
              <a:t> </a:t>
            </a:r>
            <a:r>
              <a:rPr lang="en-US" err="1" smtClean="0"/>
              <a:t>sebelum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setelahnya</a:t>
            </a:r>
            <a:endParaRPr lang="en-US" smtClean="0"/>
          </a:p>
          <a:p>
            <a:r>
              <a:rPr lang="en-US" err="1" smtClean="0"/>
              <a:t>Misalnya</a:t>
            </a:r>
            <a:r>
              <a:rPr lang="en-US" smtClean="0"/>
              <a:t> </a:t>
            </a:r>
            <a:r>
              <a:rPr lang="en-US" err="1" smtClean="0"/>
              <a:t>mulai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tahapan</a:t>
            </a:r>
            <a:r>
              <a:rPr lang="en-US" smtClean="0"/>
              <a:t> </a:t>
            </a:r>
            <a:r>
              <a:rPr lang="en-US" err="1" smtClean="0"/>
              <a:t>desain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, </a:t>
            </a:r>
            <a:r>
              <a:rPr lang="en-US" err="1" smtClean="0"/>
              <a:t>pemilihan</a:t>
            </a:r>
            <a:r>
              <a:rPr lang="en-US" smtClean="0"/>
              <a:t> </a:t>
            </a:r>
            <a:r>
              <a:rPr lang="en-US" err="1" smtClean="0"/>
              <a:t>bahan</a:t>
            </a:r>
            <a:r>
              <a:rPr lang="en-US" smtClean="0"/>
              <a:t> </a:t>
            </a:r>
            <a:r>
              <a:rPr lang="en-US" err="1" smtClean="0"/>
              <a:t>baku</a:t>
            </a:r>
            <a:r>
              <a:rPr lang="en-US" smtClean="0"/>
              <a:t>, </a:t>
            </a:r>
            <a:r>
              <a:rPr lang="en-US" err="1" smtClean="0"/>
              <a:t>pemilihan</a:t>
            </a:r>
            <a:r>
              <a:rPr lang="en-US" smtClean="0"/>
              <a:t> supplier, </a:t>
            </a:r>
            <a:r>
              <a:rPr lang="en-US" err="1" smtClean="0"/>
              <a:t>dll</a:t>
            </a:r>
            <a:endParaRPr lang="en-US" smtClean="0"/>
          </a:p>
          <a:p>
            <a:r>
              <a:rPr lang="en-US" err="1" smtClean="0"/>
              <a:t>Setelah</a:t>
            </a:r>
            <a:r>
              <a:rPr lang="en-US" smtClean="0"/>
              <a:t> </a:t>
            </a:r>
            <a:r>
              <a:rPr lang="en-US" err="1" smtClean="0"/>
              <a:t>tahapan</a:t>
            </a:r>
            <a:r>
              <a:rPr lang="en-US" smtClean="0"/>
              <a:t> </a:t>
            </a:r>
            <a:r>
              <a:rPr lang="en-US" err="1" smtClean="0"/>
              <a:t>produksi</a:t>
            </a:r>
            <a:r>
              <a:rPr lang="en-US" smtClean="0"/>
              <a:t> </a:t>
            </a:r>
            <a:r>
              <a:rPr lang="en-US" err="1" smtClean="0"/>
              <a:t>berkoordinasi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departemen</a:t>
            </a:r>
            <a:r>
              <a:rPr lang="en-US" smtClean="0"/>
              <a:t> maintenance, </a:t>
            </a:r>
            <a:r>
              <a:rPr lang="en-US" err="1" smtClean="0"/>
              <a:t>Gudang</a:t>
            </a:r>
            <a:r>
              <a:rPr lang="en-US" smtClean="0"/>
              <a:t>, </a:t>
            </a:r>
            <a:r>
              <a:rPr lang="en-US" err="1" smtClean="0"/>
              <a:t>dll</a:t>
            </a:r>
            <a:endParaRPr lang="en-US" smtClean="0"/>
          </a:p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4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ERA QUALITY </a:t>
            </a:r>
            <a:r>
              <a:rPr lang="en-US" b="1" smtClean="0"/>
              <a:t>ASSURANCE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916"/>
            <a:ext cx="10515600" cy="468504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err="1" smtClean="0"/>
              <a:t>Sehingga</a:t>
            </a:r>
            <a:r>
              <a:rPr lang="en-US" smtClean="0"/>
              <a:t> </a:t>
            </a:r>
            <a:r>
              <a:rPr lang="en-US" err="1" smtClean="0"/>
              <a:t>pengendalian</a:t>
            </a:r>
            <a:r>
              <a:rPr lang="en-US" smtClean="0"/>
              <a:t> </a:t>
            </a:r>
            <a:r>
              <a:rPr lang="en-US" err="1" smtClean="0"/>
              <a:t>mutu</a:t>
            </a:r>
            <a:r>
              <a:rPr lang="en-US" smtClean="0"/>
              <a:t> </a:t>
            </a:r>
            <a:r>
              <a:rPr lang="en-US" err="1" smtClean="0"/>
              <a:t>dimulai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perancangan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sampai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r>
              <a:rPr lang="en-US" smtClean="0"/>
              <a:t> </a:t>
            </a:r>
            <a:r>
              <a:rPr lang="en-US" err="1" smtClean="0"/>
              <a:t>sampai</a:t>
            </a:r>
            <a:r>
              <a:rPr lang="en-US" smtClean="0"/>
              <a:t> </a:t>
            </a:r>
            <a:r>
              <a:rPr lang="en-US" err="1" smtClean="0"/>
              <a:t>ke</a:t>
            </a:r>
            <a:r>
              <a:rPr lang="en-US" smtClean="0"/>
              <a:t> </a:t>
            </a:r>
            <a:r>
              <a:rPr lang="en-US" err="1" smtClean="0"/>
              <a:t>tangan</a:t>
            </a:r>
            <a:r>
              <a:rPr lang="en-US" smtClean="0"/>
              <a:t> </a:t>
            </a:r>
            <a:r>
              <a:rPr lang="en-US" err="1" smtClean="0"/>
              <a:t>konsumen</a:t>
            </a:r>
            <a:endParaRPr lang="en-US" smtClean="0"/>
          </a:p>
          <a:p>
            <a:r>
              <a:rPr lang="en-US" err="1" smtClean="0"/>
              <a:t>Kualitas</a:t>
            </a:r>
            <a:r>
              <a:rPr lang="en-US" smtClean="0"/>
              <a:t> </a:t>
            </a:r>
            <a:r>
              <a:rPr lang="en-US" err="1" smtClean="0"/>
              <a:t>dikelompokkan</a:t>
            </a:r>
            <a:r>
              <a:rPr lang="en-US" smtClean="0"/>
              <a:t> </a:t>
            </a:r>
            <a:r>
              <a:rPr lang="en-US" err="1" smtClean="0"/>
              <a:t>ke</a:t>
            </a:r>
            <a:r>
              <a:rPr lang="en-US" smtClean="0"/>
              <a:t> </a:t>
            </a:r>
            <a:r>
              <a:rPr lang="en-US" err="1" smtClean="0"/>
              <a:t>dalam</a:t>
            </a:r>
            <a:r>
              <a:rPr lang="en-US" smtClean="0"/>
              <a:t> 3 </a:t>
            </a:r>
            <a:r>
              <a:rPr lang="en-US" err="1" smtClean="0"/>
              <a:t>kelompok</a:t>
            </a:r>
            <a:r>
              <a:rPr lang="en-US" smtClean="0"/>
              <a:t> :</a:t>
            </a:r>
          </a:p>
          <a:p>
            <a:pPr lvl="1"/>
            <a:r>
              <a:rPr lang="en-US" err="1" smtClean="0"/>
              <a:t>Pengendalian</a:t>
            </a:r>
            <a:r>
              <a:rPr lang="en-US" smtClean="0"/>
              <a:t> </a:t>
            </a:r>
            <a:r>
              <a:rPr lang="en-US" err="1" smtClean="0"/>
              <a:t>rancangan</a:t>
            </a:r>
            <a:r>
              <a:rPr lang="en-US" smtClean="0"/>
              <a:t> </a:t>
            </a:r>
            <a:r>
              <a:rPr lang="en-US" err="1" smtClean="0"/>
              <a:t>baru</a:t>
            </a:r>
            <a:endParaRPr lang="en-US" smtClean="0"/>
          </a:p>
          <a:p>
            <a:pPr lvl="1"/>
            <a:r>
              <a:rPr lang="en-US" err="1" smtClean="0"/>
              <a:t>Pengendalian</a:t>
            </a:r>
            <a:r>
              <a:rPr lang="en-US" smtClean="0"/>
              <a:t> </a:t>
            </a:r>
            <a:r>
              <a:rPr lang="en-US" err="1" smtClean="0"/>
              <a:t>bahan</a:t>
            </a:r>
            <a:r>
              <a:rPr lang="en-US" smtClean="0"/>
              <a:t> </a:t>
            </a:r>
            <a:r>
              <a:rPr lang="en-US" err="1" smtClean="0"/>
              <a:t>baku</a:t>
            </a:r>
            <a:endParaRPr lang="en-US" smtClean="0"/>
          </a:p>
          <a:p>
            <a:pPr lvl="1"/>
            <a:r>
              <a:rPr lang="en-US" err="1" smtClean="0"/>
              <a:t>Pengendalian</a:t>
            </a:r>
            <a:r>
              <a:rPr lang="en-US" smtClean="0"/>
              <a:t> </a:t>
            </a:r>
            <a:r>
              <a:rPr lang="en-US" err="1" smtClean="0"/>
              <a:t>produk</a:t>
            </a:r>
            <a:endParaRPr lang="en-US" smtClean="0"/>
          </a:p>
          <a:p>
            <a:r>
              <a:rPr lang="en-US" err="1" smtClean="0"/>
              <a:t>Diterapkannya</a:t>
            </a:r>
            <a:r>
              <a:rPr lang="en-US" smtClean="0"/>
              <a:t> </a:t>
            </a:r>
            <a:r>
              <a:rPr lang="en-US" err="1"/>
              <a:t>konsep</a:t>
            </a:r>
            <a:r>
              <a:rPr lang="en-US"/>
              <a:t> </a:t>
            </a:r>
            <a:r>
              <a:rPr lang="en-US" err="1"/>
              <a:t>biaya</a:t>
            </a:r>
            <a:r>
              <a:rPr lang="en-US"/>
              <a:t> </a:t>
            </a:r>
            <a:r>
              <a:rPr lang="en-US" err="1"/>
              <a:t>mutu</a:t>
            </a:r>
            <a:r>
              <a:rPr lang="en-US"/>
              <a:t> : </a:t>
            </a:r>
            <a:r>
              <a:rPr lang="en-US" err="1"/>
              <a:t>aktivitas</a:t>
            </a:r>
            <a:r>
              <a:rPr lang="en-US"/>
              <a:t> </a:t>
            </a:r>
            <a:r>
              <a:rPr lang="en-US" err="1"/>
              <a:t>pencegahan</a:t>
            </a:r>
            <a:r>
              <a:rPr lang="en-US"/>
              <a:t> </a:t>
            </a:r>
            <a:r>
              <a:rPr lang="en-US" err="1"/>
              <a:t>akan</a:t>
            </a:r>
            <a:r>
              <a:rPr lang="en-US"/>
              <a:t> </a:t>
            </a:r>
            <a:r>
              <a:rPr lang="en-US" err="1"/>
              <a:t>mengurangi</a:t>
            </a:r>
            <a:r>
              <a:rPr lang="en-US"/>
              <a:t> </a:t>
            </a:r>
            <a:r>
              <a:rPr lang="en-US" err="1"/>
              <a:t>pengeluaran</a:t>
            </a:r>
            <a:r>
              <a:rPr lang="en-US"/>
              <a:t> </a:t>
            </a:r>
            <a:r>
              <a:rPr lang="en-US" err="1"/>
              <a:t>daripada</a:t>
            </a:r>
            <a:r>
              <a:rPr lang="en-US"/>
              <a:t> </a:t>
            </a:r>
            <a:r>
              <a:rPr lang="en-US" err="1"/>
              <a:t>upaya</a:t>
            </a:r>
            <a:r>
              <a:rPr lang="en-US"/>
              <a:t> </a:t>
            </a:r>
            <a:r>
              <a:rPr lang="en-US" err="1"/>
              <a:t>perbaikan</a:t>
            </a:r>
            <a:r>
              <a:rPr lang="en-US"/>
              <a:t> </a:t>
            </a:r>
            <a:r>
              <a:rPr lang="en-US" err="1"/>
              <a:t>cacat</a:t>
            </a:r>
            <a:r>
              <a:rPr lang="en-US"/>
              <a:t> </a:t>
            </a:r>
            <a:r>
              <a:rPr lang="en-US" err="1"/>
              <a:t>yg</a:t>
            </a:r>
            <a:r>
              <a:rPr lang="en-US"/>
              <a:t> </a:t>
            </a:r>
            <a:r>
              <a:rPr lang="en-US" err="1" smtClean="0"/>
              <a:t>terjadi</a:t>
            </a:r>
            <a:endParaRPr lang="en-US" smtClean="0"/>
          </a:p>
          <a:p>
            <a:r>
              <a:rPr lang="en-US" err="1"/>
              <a:t>Pada</a:t>
            </a:r>
            <a:r>
              <a:rPr lang="en-US"/>
              <a:t> era </a:t>
            </a:r>
            <a:r>
              <a:rPr lang="en-US" err="1"/>
              <a:t>ini</a:t>
            </a:r>
            <a:r>
              <a:rPr lang="en-US"/>
              <a:t>, </a:t>
            </a:r>
            <a:r>
              <a:rPr lang="en-US" err="1"/>
              <a:t>jaminan</a:t>
            </a:r>
            <a:r>
              <a:rPr lang="en-US"/>
              <a:t> </a:t>
            </a:r>
            <a:r>
              <a:rPr lang="en-US" err="1"/>
              <a:t>mutu</a:t>
            </a:r>
            <a:r>
              <a:rPr lang="en-US"/>
              <a:t> </a:t>
            </a:r>
            <a:r>
              <a:rPr lang="en-US" err="1"/>
              <a:t>diterapkan</a:t>
            </a:r>
            <a:r>
              <a:rPr lang="en-US"/>
              <a:t> </a:t>
            </a:r>
            <a:r>
              <a:rPr lang="en-US" err="1"/>
              <a:t>tidak</a:t>
            </a:r>
            <a:r>
              <a:rPr lang="en-US"/>
              <a:t> </a:t>
            </a:r>
            <a:r>
              <a:rPr lang="en-US" err="1"/>
              <a:t>hanya</a:t>
            </a:r>
            <a:r>
              <a:rPr lang="en-US"/>
              <a:t>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industri</a:t>
            </a:r>
            <a:r>
              <a:rPr lang="en-US"/>
              <a:t> </a:t>
            </a:r>
            <a:r>
              <a:rPr lang="en-US" err="1"/>
              <a:t>manufaktur</a:t>
            </a:r>
            <a:r>
              <a:rPr lang="en-US"/>
              <a:t> </a:t>
            </a:r>
            <a:r>
              <a:rPr lang="en-US" err="1"/>
              <a:t>tetapi</a:t>
            </a:r>
            <a:r>
              <a:rPr lang="en-US"/>
              <a:t> juga </a:t>
            </a:r>
            <a:r>
              <a:rPr lang="en-US" err="1"/>
              <a:t>pada</a:t>
            </a:r>
            <a:r>
              <a:rPr lang="en-US"/>
              <a:t> </a:t>
            </a:r>
            <a:r>
              <a:rPr lang="en-US" err="1"/>
              <a:t>industri</a:t>
            </a:r>
            <a:r>
              <a:rPr lang="en-US"/>
              <a:t> </a:t>
            </a:r>
            <a:r>
              <a:rPr lang="en-US" err="1" smtClean="0"/>
              <a:t>jasa</a:t>
            </a:r>
            <a:endParaRPr lang="en-US"/>
          </a:p>
          <a:p>
            <a:r>
              <a:rPr lang="en-US" err="1"/>
              <a:t>Penggunaan</a:t>
            </a:r>
            <a:r>
              <a:rPr lang="en-US"/>
              <a:t> ISO 9000 </a:t>
            </a:r>
            <a:r>
              <a:rPr lang="en-US" err="1"/>
              <a:t>versi</a:t>
            </a:r>
            <a:r>
              <a:rPr lang="en-US"/>
              <a:t> 1994</a:t>
            </a:r>
          </a:p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4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STRATEGIC QUALITY MANAGEMENT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517607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err="1" smtClean="0"/>
              <a:t>Dinamakan</a:t>
            </a:r>
            <a:r>
              <a:rPr lang="en-US" smtClean="0"/>
              <a:t> juga Era Total Quality Management</a:t>
            </a:r>
          </a:p>
          <a:p>
            <a:r>
              <a:rPr lang="en-US" smtClean="0"/>
              <a:t>Era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dimulai</a:t>
            </a:r>
            <a:r>
              <a:rPr lang="en-US" smtClean="0"/>
              <a:t> </a:t>
            </a:r>
            <a:r>
              <a:rPr lang="en-US" err="1" smtClean="0"/>
              <a:t>pada</a:t>
            </a:r>
            <a:r>
              <a:rPr lang="en-US" smtClean="0"/>
              <a:t> </a:t>
            </a:r>
            <a:r>
              <a:rPr lang="en-US" err="1" smtClean="0"/>
              <a:t>tahun</a:t>
            </a:r>
            <a:r>
              <a:rPr lang="en-US" smtClean="0"/>
              <a:t> 1980 an</a:t>
            </a:r>
            <a:endParaRPr lang="en-US" smtClean="0"/>
          </a:p>
          <a:p>
            <a:r>
              <a:rPr lang="en-US" err="1" smtClean="0"/>
              <a:t>Pada</a:t>
            </a:r>
            <a:r>
              <a:rPr lang="en-US" smtClean="0"/>
              <a:t> era </a:t>
            </a:r>
            <a:r>
              <a:rPr lang="en-US" err="1" smtClean="0"/>
              <a:t>ini</a:t>
            </a:r>
            <a:r>
              <a:rPr lang="en-US"/>
              <a:t> </a:t>
            </a:r>
            <a:r>
              <a:rPr lang="en-US" err="1" smtClean="0"/>
              <a:t>manajemen</a:t>
            </a:r>
            <a:r>
              <a:rPr lang="en-US" smtClean="0"/>
              <a:t> </a:t>
            </a:r>
            <a:r>
              <a:rPr lang="en-US" err="1" smtClean="0"/>
              <a:t>puncak</a:t>
            </a:r>
            <a:r>
              <a:rPr lang="en-US" smtClean="0"/>
              <a:t> </a:t>
            </a:r>
            <a:r>
              <a:rPr lang="en-US" err="1" smtClean="0"/>
              <a:t>memegang</a:t>
            </a:r>
            <a:r>
              <a:rPr lang="en-US" smtClean="0"/>
              <a:t> </a:t>
            </a:r>
            <a:r>
              <a:rPr lang="en-US" err="1" smtClean="0"/>
              <a:t>peranan</a:t>
            </a:r>
            <a:r>
              <a:rPr lang="en-US" smtClean="0"/>
              <a:t> </a:t>
            </a:r>
            <a:r>
              <a:rPr lang="en-US" err="1" smtClean="0"/>
              <a:t>penting</a:t>
            </a:r>
            <a:endParaRPr lang="en-US" smtClean="0"/>
          </a:p>
          <a:p>
            <a:r>
              <a:rPr lang="en-US" err="1" smtClean="0"/>
              <a:t>Pihak</a:t>
            </a:r>
            <a:r>
              <a:rPr lang="en-US" smtClean="0"/>
              <a:t> yang </a:t>
            </a:r>
            <a:r>
              <a:rPr lang="en-US" err="1" smtClean="0"/>
              <a:t>terlibat</a:t>
            </a:r>
            <a:r>
              <a:rPr lang="en-US" smtClean="0"/>
              <a:t> </a:t>
            </a:r>
            <a:r>
              <a:rPr lang="en-US" err="1" smtClean="0"/>
              <a:t>dalam</a:t>
            </a:r>
            <a:r>
              <a:rPr lang="en-US" smtClean="0"/>
              <a:t> </a:t>
            </a:r>
            <a:r>
              <a:rPr lang="en-US" err="1" smtClean="0"/>
              <a:t>kualitas</a:t>
            </a:r>
            <a:r>
              <a:rPr lang="en-US" smtClean="0"/>
              <a:t> </a:t>
            </a:r>
            <a:r>
              <a:rPr lang="en-US" err="1" smtClean="0"/>
              <a:t>mulai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pemasok</a:t>
            </a:r>
            <a:r>
              <a:rPr lang="en-US" smtClean="0"/>
              <a:t> </a:t>
            </a:r>
            <a:r>
              <a:rPr lang="en-US" err="1" smtClean="0"/>
              <a:t>hingga</a:t>
            </a:r>
            <a:r>
              <a:rPr lang="en-US" smtClean="0"/>
              <a:t> </a:t>
            </a:r>
            <a:r>
              <a:rPr lang="en-US" err="1" smtClean="0"/>
              <a:t>pelanggan</a:t>
            </a:r>
            <a:r>
              <a:rPr lang="en-US" smtClean="0"/>
              <a:t>.</a:t>
            </a:r>
          </a:p>
          <a:p>
            <a:r>
              <a:rPr lang="en-US" err="1" smtClean="0"/>
              <a:t>Kualitas</a:t>
            </a:r>
            <a:r>
              <a:rPr lang="en-US" smtClean="0"/>
              <a:t> </a:t>
            </a:r>
            <a:r>
              <a:rPr lang="en-US" err="1" smtClean="0"/>
              <a:t>merupakan</a:t>
            </a:r>
            <a:r>
              <a:rPr lang="en-US" smtClean="0"/>
              <a:t> </a:t>
            </a:r>
            <a:r>
              <a:rPr lang="en-US" err="1" smtClean="0"/>
              <a:t>kunci</a:t>
            </a:r>
            <a:r>
              <a:rPr lang="en-US" smtClean="0"/>
              <a:t> </a:t>
            </a:r>
            <a:r>
              <a:rPr lang="en-US" err="1" smtClean="0"/>
              <a:t>perusahaan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bersaing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competitor </a:t>
            </a:r>
          </a:p>
          <a:p>
            <a:r>
              <a:rPr lang="en-US" smtClean="0"/>
              <a:t>TQM </a:t>
            </a:r>
            <a:r>
              <a:rPr lang="en-US" err="1" smtClean="0"/>
              <a:t>merupakan</a:t>
            </a:r>
            <a:r>
              <a:rPr lang="en-US" smtClean="0"/>
              <a:t> </a:t>
            </a:r>
            <a:r>
              <a:rPr lang="en-US" err="1" smtClean="0"/>
              <a:t>pendekatan</a:t>
            </a:r>
            <a:r>
              <a:rPr lang="en-US" smtClean="0"/>
              <a:t> yang </a:t>
            </a:r>
            <a:r>
              <a:rPr lang="en-US" err="1" smtClean="0"/>
              <a:t>dilakukan</a:t>
            </a:r>
            <a:r>
              <a:rPr lang="en-US" smtClean="0"/>
              <a:t> </a:t>
            </a:r>
            <a:r>
              <a:rPr lang="en-US" err="1" smtClean="0"/>
              <a:t>terus</a:t>
            </a:r>
            <a:r>
              <a:rPr lang="en-US" smtClean="0"/>
              <a:t> </a:t>
            </a:r>
            <a:r>
              <a:rPr lang="en-US" err="1" smtClean="0"/>
              <a:t>menerus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meningkatkan</a:t>
            </a:r>
            <a:r>
              <a:rPr lang="en-US" smtClean="0"/>
              <a:t> </a:t>
            </a:r>
            <a:r>
              <a:rPr lang="en-US" err="1" smtClean="0"/>
              <a:t>untuk</a:t>
            </a:r>
            <a:r>
              <a:rPr lang="en-US" smtClean="0"/>
              <a:t> </a:t>
            </a:r>
            <a:r>
              <a:rPr lang="en-US" err="1" smtClean="0"/>
              <a:t>meningkatkan</a:t>
            </a:r>
            <a:r>
              <a:rPr lang="en-US" smtClean="0"/>
              <a:t> </a:t>
            </a:r>
            <a:r>
              <a:rPr lang="en-US" err="1" smtClean="0"/>
              <a:t>setiap</a:t>
            </a:r>
            <a:r>
              <a:rPr lang="en-US" smtClean="0"/>
              <a:t> proses </a:t>
            </a:r>
            <a:r>
              <a:rPr lang="en-US" err="1" smtClean="0"/>
              <a:t>pada</a:t>
            </a:r>
            <a:r>
              <a:rPr lang="en-US" smtClean="0"/>
              <a:t> </a:t>
            </a:r>
            <a:r>
              <a:rPr lang="en-US" err="1" smtClean="0"/>
              <a:t>suatu</a:t>
            </a:r>
            <a:r>
              <a:rPr lang="en-US" smtClean="0"/>
              <a:t> </a:t>
            </a:r>
            <a:r>
              <a:rPr lang="en-US" err="1" smtClean="0"/>
              <a:t>organisasi</a:t>
            </a:r>
            <a:r>
              <a:rPr lang="en-US" smtClean="0"/>
              <a:t>/ </a:t>
            </a:r>
            <a:r>
              <a:rPr lang="en-US" err="1" smtClean="0"/>
              <a:t>perusahaan</a:t>
            </a:r>
            <a:endParaRPr lang="en-US" smtClean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STRATEGIC QUALITY </a:t>
            </a:r>
            <a:r>
              <a:rPr lang="en-US" b="1" smtClean="0"/>
              <a:t>MANAGEMENT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err="1"/>
              <a:t>Sistem</a:t>
            </a:r>
            <a:r>
              <a:rPr lang="en-US"/>
              <a:t> </a:t>
            </a:r>
            <a:r>
              <a:rPr lang="en-US" err="1"/>
              <a:t>manajemen</a:t>
            </a:r>
            <a:r>
              <a:rPr lang="en-US"/>
              <a:t> </a:t>
            </a:r>
            <a:r>
              <a:rPr lang="en-US" err="1"/>
              <a:t>strategis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integratif</a:t>
            </a:r>
            <a:r>
              <a:rPr lang="en-US"/>
              <a:t> : </a:t>
            </a:r>
            <a:r>
              <a:rPr lang="en-US" err="1"/>
              <a:t>melibatkan</a:t>
            </a:r>
            <a:r>
              <a:rPr lang="en-US"/>
              <a:t> </a:t>
            </a:r>
            <a:r>
              <a:rPr lang="en-US" err="1"/>
              <a:t>seluruh</a:t>
            </a:r>
            <a:r>
              <a:rPr lang="en-US"/>
              <a:t> </a:t>
            </a:r>
            <a:r>
              <a:rPr lang="en-US" err="1"/>
              <a:t>karyawan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menggunakan</a:t>
            </a:r>
            <a:r>
              <a:rPr lang="en-US"/>
              <a:t> </a:t>
            </a:r>
            <a:r>
              <a:rPr lang="en-US" err="1"/>
              <a:t>metode</a:t>
            </a:r>
            <a:r>
              <a:rPr lang="en-US"/>
              <a:t> </a:t>
            </a:r>
            <a:r>
              <a:rPr lang="en-US" err="1"/>
              <a:t>kualitatif</a:t>
            </a:r>
            <a:r>
              <a:rPr lang="en-US"/>
              <a:t> </a:t>
            </a:r>
            <a:r>
              <a:rPr lang="en-US" err="1"/>
              <a:t>dan</a:t>
            </a:r>
            <a:r>
              <a:rPr lang="en-US"/>
              <a:t> </a:t>
            </a:r>
            <a:r>
              <a:rPr lang="en-US" err="1"/>
              <a:t>kuantitatif</a:t>
            </a:r>
            <a:r>
              <a:rPr lang="en-US"/>
              <a:t> </a:t>
            </a:r>
            <a:r>
              <a:rPr lang="en-US" err="1"/>
              <a:t>untuk</a:t>
            </a:r>
            <a:r>
              <a:rPr lang="en-US"/>
              <a:t> </a:t>
            </a:r>
            <a:r>
              <a:rPr lang="en-US" err="1"/>
              <a:t>memenuhi</a:t>
            </a:r>
            <a:r>
              <a:rPr lang="en-US"/>
              <a:t> </a:t>
            </a:r>
            <a:r>
              <a:rPr lang="en-US" err="1"/>
              <a:t>harapan</a:t>
            </a:r>
            <a:r>
              <a:rPr lang="en-US"/>
              <a:t> </a:t>
            </a:r>
            <a:r>
              <a:rPr lang="en-US" err="1" smtClean="0"/>
              <a:t>konsumen</a:t>
            </a:r>
            <a:endParaRPr lang="en-US" smtClean="0"/>
          </a:p>
          <a:p>
            <a:r>
              <a:rPr lang="en-US" smtClean="0"/>
              <a:t>TQM </a:t>
            </a:r>
            <a:r>
              <a:rPr lang="en-US" err="1" smtClean="0"/>
              <a:t>akan</a:t>
            </a:r>
            <a:r>
              <a:rPr lang="en-US" smtClean="0"/>
              <a:t> </a:t>
            </a:r>
            <a:r>
              <a:rPr lang="en-US" err="1" smtClean="0"/>
              <a:t>berkelanjutan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dukungan</a:t>
            </a:r>
            <a:r>
              <a:rPr lang="en-US" smtClean="0"/>
              <a:t> </a:t>
            </a:r>
            <a:r>
              <a:rPr lang="en-US" err="1" smtClean="0"/>
              <a:t>budaya</a:t>
            </a:r>
            <a:r>
              <a:rPr lang="en-US" smtClean="0"/>
              <a:t> </a:t>
            </a:r>
            <a:r>
              <a:rPr lang="en-US" err="1" smtClean="0"/>
              <a:t>kerja</a:t>
            </a:r>
            <a:r>
              <a:rPr lang="en-US" smtClean="0"/>
              <a:t> </a:t>
            </a:r>
            <a:r>
              <a:rPr lang="en-US" err="1" smtClean="0"/>
              <a:t>tim</a:t>
            </a:r>
            <a:r>
              <a:rPr lang="en-US" smtClean="0"/>
              <a:t>, </a:t>
            </a:r>
            <a:r>
              <a:rPr lang="en-US" err="1" smtClean="0"/>
              <a:t>pemberdayaan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partisipasi</a:t>
            </a:r>
            <a:r>
              <a:rPr lang="en-US" smtClean="0"/>
              <a:t> </a:t>
            </a:r>
            <a:r>
              <a:rPr lang="en-US" err="1" smtClean="0"/>
              <a:t>karyawan</a:t>
            </a:r>
            <a:r>
              <a:rPr lang="en-US" smtClean="0"/>
              <a:t>, </a:t>
            </a:r>
            <a:r>
              <a:rPr lang="en-US" err="1" smtClean="0"/>
              <a:t>fokus</a:t>
            </a:r>
            <a:r>
              <a:rPr lang="en-US" smtClean="0"/>
              <a:t> </a:t>
            </a:r>
            <a:r>
              <a:rPr lang="en-US" err="1" smtClean="0"/>
              <a:t>kepada</a:t>
            </a:r>
            <a:r>
              <a:rPr lang="en-US" smtClean="0"/>
              <a:t> </a:t>
            </a:r>
            <a:r>
              <a:rPr lang="en-US" err="1" smtClean="0"/>
              <a:t>pelanggan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kepemimpinan</a:t>
            </a:r>
            <a:r>
              <a:rPr lang="en-US" smtClean="0"/>
              <a:t> yang </a:t>
            </a:r>
            <a:r>
              <a:rPr lang="en-US" err="1" smtClean="0"/>
              <a:t>tepat</a:t>
            </a:r>
            <a:endParaRPr lang="en-US"/>
          </a:p>
          <a:p>
            <a:r>
              <a:rPr lang="en-US" err="1"/>
              <a:t>Contoh</a:t>
            </a:r>
            <a:r>
              <a:rPr lang="en-US"/>
              <a:t> : </a:t>
            </a:r>
            <a:r>
              <a:rPr lang="en-US" err="1"/>
              <a:t>penggunaan</a:t>
            </a:r>
            <a:r>
              <a:rPr lang="en-US"/>
              <a:t> </a:t>
            </a:r>
            <a:r>
              <a:rPr lang="en-US" err="1"/>
              <a:t>sistem</a:t>
            </a:r>
            <a:r>
              <a:rPr lang="en-US"/>
              <a:t> </a:t>
            </a:r>
            <a:r>
              <a:rPr lang="en-US" err="1"/>
              <a:t>manajemen</a:t>
            </a:r>
            <a:r>
              <a:rPr lang="en-US"/>
              <a:t> </a:t>
            </a:r>
            <a:r>
              <a:rPr lang="en-US" err="1"/>
              <a:t>mutu</a:t>
            </a:r>
            <a:r>
              <a:rPr lang="en-US"/>
              <a:t> ISO 9000 </a:t>
            </a:r>
            <a:r>
              <a:rPr lang="en-US" err="1"/>
              <a:t>versi</a:t>
            </a:r>
            <a:r>
              <a:rPr lang="en-US"/>
              <a:t> 2000 </a:t>
            </a:r>
            <a:r>
              <a:rPr lang="en-US" err="1"/>
              <a:t>dan</a:t>
            </a:r>
            <a:r>
              <a:rPr lang="en-US"/>
              <a:t> 2008</a:t>
            </a:r>
          </a:p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030" y="5195598"/>
            <a:ext cx="1681970" cy="166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5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490</Words>
  <Application>Microsoft Office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PERKEMBANGAN  MANAJEMEN MUTU</vt:lpstr>
      <vt:lpstr>TAHAP PERKEMBANGAN KONSEP MUTU</vt:lpstr>
      <vt:lpstr>ERA TANPA MUTU</vt:lpstr>
      <vt:lpstr>ERA INSPEKSI</vt:lpstr>
      <vt:lpstr>ERA STATISTICAL QUALITY CONTROL</vt:lpstr>
      <vt:lpstr>ERA QUALITY ASSURANCE</vt:lpstr>
      <vt:lpstr>ERA QUALITY ASSURANCE (2)</vt:lpstr>
      <vt:lpstr>STRATEGIC QUALITY MANAGEMENT</vt:lpstr>
      <vt:lpstr>STRATEGIC QUALITY MANAGEMENT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PERKEMBANGAN  MANAJEMEN MUTU</dc:title>
  <dc:creator>Diah Dee</dc:creator>
  <cp:lastModifiedBy>Diah Dee</cp:lastModifiedBy>
  <cp:revision>15</cp:revision>
  <dcterms:created xsi:type="dcterms:W3CDTF">2023-09-23T12:25:10Z</dcterms:created>
  <dcterms:modified xsi:type="dcterms:W3CDTF">2023-09-24T13:58:41Z</dcterms:modified>
</cp:coreProperties>
</file>